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27"/>
  </p:notesMasterIdLst>
  <p:sldIdLst>
    <p:sldId id="298" r:id="rId2"/>
    <p:sldId id="256" r:id="rId3"/>
    <p:sldId id="260" r:id="rId4"/>
    <p:sldId id="299" r:id="rId5"/>
    <p:sldId id="300" r:id="rId6"/>
    <p:sldId id="301" r:id="rId7"/>
    <p:sldId id="302" r:id="rId8"/>
    <p:sldId id="262" r:id="rId9"/>
    <p:sldId id="263" r:id="rId10"/>
    <p:sldId id="264" r:id="rId11"/>
    <p:sldId id="266" r:id="rId12"/>
    <p:sldId id="303" r:id="rId13"/>
    <p:sldId id="304" r:id="rId14"/>
    <p:sldId id="306" r:id="rId15"/>
    <p:sldId id="307" r:id="rId16"/>
    <p:sldId id="308" r:id="rId17"/>
    <p:sldId id="258" r:id="rId18"/>
    <p:sldId id="265" r:id="rId19"/>
    <p:sldId id="267" r:id="rId20"/>
    <p:sldId id="268" r:id="rId21"/>
    <p:sldId id="269" r:id="rId22"/>
    <p:sldId id="270" r:id="rId23"/>
    <p:sldId id="271" r:id="rId24"/>
    <p:sldId id="272" r:id="rId25"/>
    <p:sldId id="273" r:id="rId26"/>
  </p:sldIdLst>
  <p:sldSz cx="9144000" cy="5143500" type="screen16x9"/>
  <p:notesSz cx="6858000" cy="9144000"/>
  <p:embeddedFontLst>
    <p:embeddedFont>
      <p:font typeface="Raleway" panose="020B0503030101060003" pitchFamily="34" charset="77"/>
      <p:regular r:id="rId28"/>
      <p:bold r:id="rId29"/>
      <p:italic r:id="rId30"/>
      <p:boldItalic r:id="rId31"/>
    </p:embeddedFont>
    <p:embeddedFont>
      <p:font typeface="Source Sans Pro" panose="020B0603030403020204" pitchFamily="3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95"/>
    <p:restoredTop sz="92857"/>
  </p:normalViewPr>
  <p:slideViewPr>
    <p:cSldViewPr snapToGrid="0">
      <p:cViewPr varScale="1">
        <p:scale>
          <a:sx n="144" d="100"/>
          <a:sy n="144" d="100"/>
        </p:scale>
        <p:origin x="608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tiff>
</file>

<file path=ppt/media/image5.tiff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64fe393df7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64fe393df7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64fe393df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64fe393df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4fe393df7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4fe393df7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64fe393df7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64fe393df7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4fe393df7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64fe393df7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4fe393df7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64fe393df7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64fe393df7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64fe393df7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4fe393df7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4fe393df7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4fe393df7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4fe393df7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64fe393df7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64fe393df7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4fe393df7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4fe393df7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4fe393df7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4fe393df7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23879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4fe393df7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4fe393df7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02912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4fe393df7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4fe393df7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12310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64fe393df7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64fe393df7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43496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64fe393df7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64fe393df7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complejidad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64fe393df7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64fe393df7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64fe393df7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64fe393df7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bg>
      <p:bgPr>
        <a:gradFill rotWithShape="0">
          <a:gsLst>
            <a:gs pos="0">
              <a:srgbClr val="D9EAFF"/>
            </a:gs>
            <a:gs pos="100000">
              <a:srgbClr val="57619C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9">
            <a:extLst>
              <a:ext uri="{FF2B5EF4-FFF2-40B4-BE49-F238E27FC236}">
                <a16:creationId xmlns:a16="http://schemas.microsoft.com/office/drawing/2014/main" id="{DE1E5662-7832-AE49-B9FF-C34395B6F19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28725"/>
            <a:ext cx="9144000" cy="20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cap="sq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28670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2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l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1 CuadroTexto">
            <a:extLst>
              <a:ext uri="{FF2B5EF4-FFF2-40B4-BE49-F238E27FC236}">
                <a16:creationId xmlns:a16="http://schemas.microsoft.com/office/drawing/2014/main" id="{428F048D-A5E9-944E-B1A1-D99722A273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1391" y="465535"/>
            <a:ext cx="577929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9E2600"/>
              </a:buClr>
              <a:buFont typeface="Times" pitchFamily="2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9E2600"/>
              </a:buClr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9E2600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lr>
                <a:srgbClr val="9E2600"/>
              </a:buClr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lr>
                <a:srgbClr val="9E2600"/>
              </a:buClr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E2600"/>
              </a:buClr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E2600"/>
              </a:buClr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E2600"/>
              </a:buClr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E2600"/>
              </a:buClr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s-MX" altLang="es-MX" sz="2100" b="1">
                <a:solidFill>
                  <a:srgbClr val="002060"/>
                </a:solidFill>
                <a:cs typeface="Arial" panose="020B0604020202020204" pitchFamily="34" charset="0"/>
              </a:rPr>
              <a:t>TC3003: </a:t>
            </a:r>
            <a:r>
              <a:rPr lang="es-MX" altLang="es-MX" sz="2100">
                <a:solidFill>
                  <a:srgbClr val="002060"/>
                </a:solidFill>
                <a:cs typeface="Arial" panose="020B0604020202020204" pitchFamily="34" charset="0"/>
              </a:rPr>
              <a:t>Diseño y Arquitectura de Software</a:t>
            </a:r>
          </a:p>
        </p:txBody>
      </p:sp>
      <p:sp>
        <p:nvSpPr>
          <p:cNvPr id="12291" name="2 CuadroTexto">
            <a:extLst>
              <a:ext uri="{FF2B5EF4-FFF2-40B4-BE49-F238E27FC236}">
                <a16:creationId xmlns:a16="http://schemas.microsoft.com/office/drawing/2014/main" id="{C97C7123-F930-704D-8AC3-E883B62398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0010" y="2139553"/>
            <a:ext cx="4536281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9E2600"/>
              </a:buClr>
              <a:buFont typeface="Times" pitchFamily="2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9E2600"/>
              </a:buClr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9E2600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lr>
                <a:srgbClr val="9E2600"/>
              </a:buClr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lr>
                <a:srgbClr val="9E2600"/>
              </a:buClr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E2600"/>
              </a:buClr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E2600"/>
              </a:buClr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E2600"/>
              </a:buClr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E2600"/>
              </a:buClr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s-ES" altLang="es-MX" sz="1350">
              <a:cs typeface="Arial" panose="020B0604020202020204" pitchFamily="34" charset="0"/>
            </a:endParaRPr>
          </a:p>
        </p:txBody>
      </p:sp>
      <p:pic>
        <p:nvPicPr>
          <p:cNvPr id="12292" name="Picture 1">
            <a:extLst>
              <a:ext uri="{FF2B5EF4-FFF2-40B4-BE49-F238E27FC236}">
                <a16:creationId xmlns:a16="http://schemas.microsoft.com/office/drawing/2014/main" id="{0726F486-CABE-E549-BBA0-2188298226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4753" y="4030266"/>
            <a:ext cx="2356247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3" name="5 Rectángulo">
            <a:extLst>
              <a:ext uri="{FF2B5EF4-FFF2-40B4-BE49-F238E27FC236}">
                <a16:creationId xmlns:a16="http://schemas.microsoft.com/office/drawing/2014/main" id="{B9DA779E-5C66-B04C-AACC-F37B85E158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1392" y="1653778"/>
            <a:ext cx="3888581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rgbClr val="9E2600"/>
              </a:buClr>
              <a:buFont typeface="Times" pitchFamily="2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9E2600"/>
              </a:buClr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9E2600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3pPr>
            <a:lvl4pPr marL="1600200" indent="-228600" eaLnBrk="0" hangingPunct="0">
              <a:spcBef>
                <a:spcPct val="20000"/>
              </a:spcBef>
              <a:buClr>
                <a:srgbClr val="9E2600"/>
              </a:buClr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4pPr>
            <a:lvl5pPr marL="2057400" indent="-228600" eaLnBrk="0" hangingPunct="0">
              <a:spcBef>
                <a:spcPct val="20000"/>
              </a:spcBef>
              <a:buClr>
                <a:srgbClr val="9E2600"/>
              </a:buClr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E2600"/>
              </a:buClr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E2600"/>
              </a:buClr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E2600"/>
              </a:buClr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9E2600"/>
              </a:buClr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ヒラギノ角ゴ Pro W3" panose="020B0300000000000000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s-MX" altLang="es-MX" sz="1350" b="1">
                <a:cs typeface="Arial" panose="020B0604020202020204" pitchFamily="34" charset="0"/>
              </a:rPr>
              <a:t>Dr. Juan Manuel González Calleros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s-MX" altLang="es-MX" sz="1350">
              <a:cs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s-MX" altLang="es-MX" sz="1350" b="1">
              <a:solidFill>
                <a:srgbClr val="002060"/>
              </a:solidFill>
              <a:cs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s-MX" altLang="es-MX" sz="1350" b="1">
                <a:solidFill>
                  <a:srgbClr val="002060"/>
                </a:solidFill>
                <a:cs typeface="Arial" panose="020B0604020202020204" pitchFamily="34" charset="0"/>
              </a:rPr>
              <a:t>Email:  </a:t>
            </a:r>
            <a:r>
              <a:rPr lang="es-MX" altLang="es-MX" sz="1350">
                <a:solidFill>
                  <a:srgbClr val="0000FF"/>
                </a:solidFill>
                <a:cs typeface="Arial" panose="020B0604020202020204" pitchFamily="34" charset="0"/>
              </a:rPr>
              <a:t>jmgonzale@itesm.mx</a:t>
            </a:r>
            <a:endParaRPr lang="es-MX" altLang="es-MX" sz="1350" u="sng">
              <a:solidFill>
                <a:srgbClr val="0000FF"/>
              </a:solidFill>
              <a:cs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s-MX" altLang="es-MX" sz="1350" b="1">
                <a:solidFill>
                  <a:srgbClr val="002060"/>
                </a:solidFill>
                <a:cs typeface="Arial" panose="020B0604020202020204" pitchFamily="34" charset="0"/>
              </a:rPr>
              <a:t>Twitter: </a:t>
            </a:r>
            <a:r>
              <a:rPr lang="es-MX" altLang="es-MX" sz="1350">
                <a:solidFill>
                  <a:srgbClr val="0000FF"/>
                </a:solidFill>
                <a:cs typeface="Arial" panose="020B0604020202020204" pitchFamily="34" charset="0"/>
              </a:rPr>
              <a:t>@Juan__Gonzalez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s-MX" altLang="es-MX" sz="1350" b="1">
                <a:solidFill>
                  <a:srgbClr val="002060"/>
                </a:solidFill>
                <a:cs typeface="Arial" panose="020B0604020202020204" pitchFamily="34" charset="0"/>
              </a:rPr>
              <a:t>Facebook: </a:t>
            </a:r>
            <a:r>
              <a:rPr lang="es-ES" altLang="es-MX" sz="1350" b="1">
                <a:cs typeface="Arial" panose="020B0604020202020204" pitchFamily="34" charset="0"/>
              </a:rPr>
              <a:t>Juan Glez Calleros</a:t>
            </a: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es-ES" altLang="es-MX" sz="1350" b="1" u="sng">
              <a:solidFill>
                <a:srgbClr val="0000FF"/>
              </a:solidFill>
              <a:cs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es-MX" altLang="es-MX" sz="1350">
                <a:cs typeface="Arial" panose="020B0604020202020204" pitchFamily="34" charset="0"/>
              </a:rPr>
              <a:t>Reuniones pedir cita </a:t>
            </a:r>
          </a:p>
        </p:txBody>
      </p:sp>
    </p:spTree>
    <p:extLst>
      <p:ext uri="{BB962C8B-B14F-4D97-AF65-F5344CB8AC3E}">
        <p14:creationId xmlns:p14="http://schemas.microsoft.com/office/powerpoint/2010/main" val="3363961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Lights, Camera, Facade!</a:t>
            </a:r>
            <a:endParaRPr dirty="0"/>
          </a:p>
        </p:txBody>
      </p:sp>
      <p:sp>
        <p:nvSpPr>
          <p:cNvPr id="109" name="Google Shape;109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/>
            <a:r>
              <a:rPr lang="es-MX" sz="2400" b="1" dirty="0">
                <a:solidFill>
                  <a:schemeClr val="dk2"/>
                </a:solidFill>
                <a:latin typeface="Raleway"/>
                <a:sym typeface="Raleway"/>
              </a:rPr>
              <a:t>You can take a complex subsystem and facilitate the use by implementation of a facade class </a:t>
            </a:r>
          </a:p>
          <a:p>
            <a:pPr marL="800100" lvl="1"/>
            <a:r>
              <a:rPr lang="es-MX" sz="2000" b="1" dirty="0">
                <a:solidFill>
                  <a:schemeClr val="dk2"/>
                </a:solidFill>
                <a:latin typeface="Raleway"/>
                <a:sym typeface="Raleway"/>
              </a:rPr>
              <a:t>Provides a more reasonable interface.</a:t>
            </a:r>
          </a:p>
          <a:p>
            <a:pPr marL="800100" lvl="1"/>
            <a:r>
              <a:rPr lang="es-MX" sz="2000" b="1" dirty="0">
                <a:solidFill>
                  <a:schemeClr val="dk2"/>
                </a:solidFill>
                <a:latin typeface="Raleway"/>
                <a:sym typeface="Raleway"/>
              </a:rPr>
              <a:t>Decouples a client from a component subsystem</a:t>
            </a:r>
            <a:r>
              <a:rPr lang="es-MX" sz="2400" b="1" dirty="0">
                <a:solidFill>
                  <a:schemeClr val="dk2"/>
                </a:solidFill>
                <a:latin typeface="Raleway"/>
                <a:sym typeface="Raleway"/>
              </a:rPr>
              <a:t>.</a:t>
            </a:r>
            <a:endParaRPr sz="2400" b="1" dirty="0">
              <a:solidFill>
                <a:schemeClr val="dk2"/>
              </a:solidFill>
              <a:latin typeface="Raleway"/>
              <a:sym typeface="Raleway"/>
            </a:endParaRPr>
          </a:p>
          <a:p>
            <a:pPr marL="285750" indent="-285750">
              <a:spcBef>
                <a:spcPts val="1600"/>
              </a:spcBef>
            </a:pPr>
            <a:endParaRPr sz="1400" dirty="0"/>
          </a:p>
          <a:p>
            <a:pPr marL="285750" indent="-285750">
              <a:spcBef>
                <a:spcPts val="1600"/>
              </a:spcBef>
              <a:spcAft>
                <a:spcPts val="1600"/>
              </a:spcAft>
            </a:pPr>
            <a:endParaRPr sz="1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3"/>
          <p:cNvPicPr preferRelativeResize="0"/>
          <p:nvPr/>
        </p:nvPicPr>
        <p:blipFill rotWithShape="1">
          <a:blip r:embed="rId3">
            <a:alphaModFix/>
          </a:blip>
          <a:srcRect l="33534" t="23115" r="35506" b="9264"/>
          <a:stretch/>
        </p:blipFill>
        <p:spPr>
          <a:xfrm>
            <a:off x="4539917" y="0"/>
            <a:ext cx="460408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09;p21">
            <a:extLst>
              <a:ext uri="{FF2B5EF4-FFF2-40B4-BE49-F238E27FC236}">
                <a16:creationId xmlns:a16="http://schemas.microsoft.com/office/drawing/2014/main" id="{9ED96CE3-E116-824D-AD4D-14005FEC06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63573" y="430580"/>
            <a:ext cx="4051753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/>
            <a:r>
              <a:rPr lang="es-MX" sz="2400" b="1" dirty="0">
                <a:solidFill>
                  <a:schemeClr val="dk2"/>
                </a:solidFill>
                <a:latin typeface="Raleway"/>
                <a:sym typeface="Raleway"/>
              </a:rPr>
              <a:t>In order to use the Facade pattern, a class is created that simplifies and unifies a set of more complex classes that belong to some subsystem.</a:t>
            </a:r>
          </a:p>
          <a:p>
            <a:pPr marL="800100" lvl="1"/>
            <a:r>
              <a:rPr lang="es-MX" sz="2000" b="1" dirty="0">
                <a:solidFill>
                  <a:schemeClr val="dk2"/>
                </a:solidFill>
                <a:latin typeface="Raleway"/>
                <a:sym typeface="Raleway"/>
              </a:rPr>
              <a:t>Watchmovie()</a:t>
            </a:r>
            <a:endParaRPr sz="2000" dirty="0"/>
          </a:p>
          <a:p>
            <a:pPr marL="285750" indent="-285750">
              <a:spcBef>
                <a:spcPts val="1600"/>
              </a:spcBef>
              <a:spcAft>
                <a:spcPts val="1600"/>
              </a:spcAft>
            </a:pPr>
            <a:endParaRPr sz="1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2CCF49-1A84-AD41-A640-F62784284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A2075E7-08D1-C149-9BED-217F1BD671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73673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A6583F-F497-8348-B43C-FC5BC20A5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Code. Available on BB</a:t>
            </a:r>
          </a:p>
        </p:txBody>
      </p:sp>
    </p:spTree>
    <p:extLst>
      <p:ext uri="{BB962C8B-B14F-4D97-AF65-F5344CB8AC3E}">
        <p14:creationId xmlns:p14="http://schemas.microsoft.com/office/powerpoint/2010/main" val="2892942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9D51FF-9858-2C45-9BCF-DC9677662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E911BE0-F16F-4347-8D5A-48E794CECE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76A857F-D9B0-0D44-8C6B-3F15D9FBC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608" y="0"/>
            <a:ext cx="445678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2824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66F5BA-3451-EF48-A9C0-3B1F6E5DE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D61F364-F4EF-B94A-AB7D-6705DEABB1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9A3448A-7404-9342-9D0B-4F932F9802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7862" y="0"/>
            <a:ext cx="39082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9725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1DAE16-7946-BB4B-9623-8384D9599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60C6003-CA80-5247-AA76-4D57814594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087320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 rotWithShape="1">
          <a:blip r:embed="rId3">
            <a:alphaModFix/>
          </a:blip>
          <a:srcRect l="5339" t="16827" r="18055" b="11718"/>
          <a:stretch/>
        </p:blipFill>
        <p:spPr>
          <a:xfrm>
            <a:off x="726325" y="553888"/>
            <a:ext cx="7691352" cy="403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</a:rPr>
              <a:t>Como funcióna Facade:</a:t>
            </a:r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6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Crear fachada para el sistema de teatro en casa. Para esto creamos una nueva clase HomeTheaterFacade, que expone algunos métodos simples (watchMovie()).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La clase Facade trata al cine en casa componentes como subsistemas, y las llamadas en el subsistema para implementar su método watchMovie().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El código de cliente ahora llama métodos en el cine en casa Facade, no en el subsistema. Así que ahora para ver una película llama a un método watchMovie(), se comunica con las luces, reproductor DVD, proyector, amplificador, pantalla y palomitas de maíz.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1600"/>
              </a:spcAft>
              <a:buSzPts val="1800"/>
              <a:buAutoNum type="arabicPeriod"/>
            </a:pPr>
            <a:r>
              <a:rPr lang="en"/>
              <a:t>Facade sigue dejando al subsistema accesible para ser utilizado directamente.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>
            <a:spLocks noGrp="1"/>
          </p:cNvSpPr>
          <p:nvPr>
            <p:ph type="title"/>
          </p:nvPr>
        </p:nvSpPr>
        <p:spPr>
          <a:xfrm>
            <a:off x="311700" y="4656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Construccion Facade de cine en casa</a:t>
            </a:r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body" idx="1"/>
          </p:nvPr>
        </p:nvSpPr>
        <p:spPr>
          <a:xfrm>
            <a:off x="311700" y="1261250"/>
            <a:ext cx="8520600" cy="33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Utilizar la composición para que Facade tenga acceso a todos los componentes del subsistema.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 Facade se le pasa una referencia a cada componente del subsistema en su constructor.  Facade luego asigna cada uno a la variable de instancia correspondiente.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Facade Pattern</a:t>
            </a:r>
            <a:endParaRPr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AACC01C-76B3-A148-B61D-D039CF1C050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33" name="Google Shape;133;p25"/>
          <p:cNvPicPr preferRelativeResize="0"/>
          <p:nvPr/>
        </p:nvPicPr>
        <p:blipFill rotWithShape="1">
          <a:blip r:embed="rId3">
            <a:alphaModFix/>
          </a:blip>
          <a:srcRect l="23318" t="18489" r="49424" b="7463"/>
          <a:stretch/>
        </p:blipFill>
        <p:spPr>
          <a:xfrm>
            <a:off x="2893325" y="165575"/>
            <a:ext cx="3221477" cy="4922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Implementación de la interfaz simplificado</a:t>
            </a:r>
            <a:endParaRPr/>
          </a:p>
        </p:txBody>
      </p:sp>
      <p:sp>
        <p:nvSpPr>
          <p:cNvPr id="139" name="Google Shape;139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Reunir los componentes del subsistema en una interfaz unificada.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Se implementarán los métodos watchMovie() y endMovie()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Sigue la secuencia que se tenía que hacer a mano, las envuelve en un método práctico que hace todo el trabajo.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Se encarga de cerrar todo por nosotros. Nuevamente, cada tarea se delega al componente apropiado en el subsistema.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46" name="Google Shape;146;p27"/>
          <p:cNvPicPr preferRelativeResize="0"/>
          <p:nvPr/>
        </p:nvPicPr>
        <p:blipFill rotWithShape="1">
          <a:blip r:embed="rId3">
            <a:alphaModFix/>
          </a:blip>
          <a:srcRect l="14008" t="15376" r="37619" b="5447"/>
          <a:stretch/>
        </p:blipFill>
        <p:spPr>
          <a:xfrm>
            <a:off x="2091425" y="224875"/>
            <a:ext cx="4809125" cy="442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 una película(manera facil)</a:t>
            </a:r>
            <a:endParaRPr/>
          </a:p>
        </p:txBody>
      </p:sp>
      <p:sp>
        <p:nvSpPr>
          <p:cNvPr id="152" name="Google Shape;15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 crean los componentes directamente en la prueba de manejo. Normalmente al cliente se le da una Facade, no tiene que construirla por sí mismo.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Se crea una instancia de Facade con todos los componentes del subsistema.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Usar la interfaz simplificada para iniciar la película y luego apagarla.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59" name="Google Shape;159;p29"/>
          <p:cNvPicPr preferRelativeResize="0"/>
          <p:nvPr/>
        </p:nvPicPr>
        <p:blipFill rotWithShape="1">
          <a:blip r:embed="rId3">
            <a:alphaModFix/>
          </a:blip>
          <a:srcRect l="3411" t="26652" r="29957" b="22762"/>
          <a:stretch/>
        </p:blipFill>
        <p:spPr>
          <a:xfrm>
            <a:off x="791726" y="957438"/>
            <a:ext cx="7560552" cy="322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0"/>
          <p:cNvPicPr preferRelativeResize="0"/>
          <p:nvPr/>
        </p:nvPicPr>
        <p:blipFill rotWithShape="1">
          <a:blip r:embed="rId3">
            <a:alphaModFix/>
          </a:blip>
          <a:srcRect l="18825" t="19789" r="23831" b="17702"/>
          <a:stretch/>
        </p:blipFill>
        <p:spPr>
          <a:xfrm>
            <a:off x="1359813" y="602163"/>
            <a:ext cx="6424373" cy="3939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 dirty="0" err="1"/>
              <a:t>The</a:t>
            </a:r>
            <a:r>
              <a:rPr lang="es-ES" sz="2800" dirty="0"/>
              <a:t> problema: </a:t>
            </a:r>
            <a:r>
              <a:rPr lang="es-ES" sz="2800" dirty="0" err="1"/>
              <a:t>Building</a:t>
            </a:r>
            <a:r>
              <a:rPr lang="es-ES" sz="2800" dirty="0"/>
              <a:t> </a:t>
            </a:r>
            <a:r>
              <a:rPr lang="es-ES" sz="2800" dirty="0" err="1"/>
              <a:t>your</a:t>
            </a:r>
            <a:r>
              <a:rPr lang="es-ES" sz="2800" dirty="0"/>
              <a:t> </a:t>
            </a:r>
            <a:r>
              <a:rPr lang="es-ES" sz="2800" dirty="0" err="1"/>
              <a:t>own</a:t>
            </a:r>
            <a:r>
              <a:rPr lang="es-ES" sz="2800" dirty="0"/>
              <a:t> Home </a:t>
            </a:r>
            <a:r>
              <a:rPr lang="es-ES" sz="2800" dirty="0" err="1"/>
              <a:t>Theater</a:t>
            </a:r>
            <a:endParaRPr sz="2800" dirty="0"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 rotWithShape="1">
          <a:blip r:embed="rId3">
            <a:alphaModFix/>
          </a:blip>
          <a:srcRect l="15445" t="14593" r="33618" b="6010"/>
          <a:stretch/>
        </p:blipFill>
        <p:spPr>
          <a:xfrm>
            <a:off x="1063438" y="1152475"/>
            <a:ext cx="4823012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The problem: Building your own Home Theater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DD07265-6640-2441-B813-B469A8CD51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0592" y="1750111"/>
            <a:ext cx="2481739" cy="1289215"/>
          </a:xfrm>
          <a:prstGeom prst="rect">
            <a:avLst/>
          </a:prstGeom>
        </p:spPr>
      </p:pic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6190592" y="1152475"/>
            <a:ext cx="2641707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dirty="0"/>
              <a:t>A </a:t>
            </a:r>
            <a:r>
              <a:rPr lang="es-ES" dirty="0" err="1"/>
              <a:t>lot</a:t>
            </a:r>
            <a:r>
              <a:rPr lang="es-ES" dirty="0"/>
              <a:t> to </a:t>
            </a:r>
            <a:r>
              <a:rPr lang="es-ES" dirty="0" err="1"/>
              <a:t>learn</a:t>
            </a:r>
            <a:endParaRPr dirty="0"/>
          </a:p>
        </p:txBody>
      </p:sp>
      <p:pic>
        <p:nvPicPr>
          <p:cNvPr id="84" name="Google Shape;84;p17"/>
          <p:cNvPicPr preferRelativeResize="0"/>
          <p:nvPr/>
        </p:nvPicPr>
        <p:blipFill rotWithShape="1">
          <a:blip r:embed="rId4">
            <a:alphaModFix/>
          </a:blip>
          <a:srcRect l="15445" t="14593" r="33618" b="6010"/>
          <a:stretch/>
        </p:blipFill>
        <p:spPr>
          <a:xfrm>
            <a:off x="1063438" y="1152475"/>
            <a:ext cx="4823012" cy="3991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63991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The problem: Building your own Home Theater</a:t>
            </a:r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6190592" y="1152475"/>
            <a:ext cx="2641707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dirty="0"/>
              <a:t>Pick a </a:t>
            </a:r>
            <a:r>
              <a:rPr lang="es-ES" dirty="0" err="1"/>
              <a:t>movie</a:t>
            </a:r>
            <a:r>
              <a:rPr lang="es-ES" dirty="0"/>
              <a:t> to </a:t>
            </a:r>
            <a:r>
              <a:rPr lang="es-ES" dirty="0" err="1"/>
              <a:t>watch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52EB4EE-3240-B14D-A737-DF77E7044D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048" y="1282262"/>
            <a:ext cx="3589283" cy="269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834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The problem: Building your own Home Theater</a:t>
            </a:r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6190592" y="1152475"/>
            <a:ext cx="2641707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dirty="0"/>
              <a:t>Pick a </a:t>
            </a:r>
            <a:r>
              <a:rPr lang="es-ES" dirty="0" err="1"/>
              <a:t>movie</a:t>
            </a:r>
            <a:r>
              <a:rPr lang="es-ES" dirty="0"/>
              <a:t> to </a:t>
            </a:r>
            <a:r>
              <a:rPr lang="es-ES" dirty="0" err="1"/>
              <a:t>watch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52EB4EE-3240-B14D-A737-DF77E7044D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048" y="1282262"/>
            <a:ext cx="3589283" cy="269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118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The problem: Building your own Home Theater</a:t>
            </a:r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6190592" y="1152475"/>
            <a:ext cx="2641707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dirty="0"/>
              <a:t>Pick a </a:t>
            </a:r>
            <a:r>
              <a:rPr lang="es-ES" dirty="0" err="1"/>
              <a:t>movie</a:t>
            </a:r>
            <a:r>
              <a:rPr lang="es-ES" dirty="0"/>
              <a:t> to </a:t>
            </a:r>
            <a:r>
              <a:rPr lang="es-ES" dirty="0" err="1"/>
              <a:t>watch</a:t>
            </a:r>
            <a:endParaRPr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52EB4EE-3240-B14D-A737-DF77E7044D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048" y="1282262"/>
            <a:ext cx="3589283" cy="2691962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E48DB852-FA44-3A47-9287-6C0C9DA05C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7529" y="1569452"/>
            <a:ext cx="2921878" cy="343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497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>
            <a:spLocks noGrp="1"/>
          </p:cNvSpPr>
          <p:nvPr>
            <p:ph type="title"/>
          </p:nvPr>
        </p:nvSpPr>
        <p:spPr>
          <a:xfrm>
            <a:off x="311700" y="201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MX" sz="1400" dirty="0"/>
              <a:t>Tasks in terms of classes and the method calls needed to perform them.</a:t>
            </a:r>
            <a:endParaRPr sz="1400" dirty="0"/>
          </a:p>
        </p:txBody>
      </p:sp>
      <p:pic>
        <p:nvPicPr>
          <p:cNvPr id="97" name="Google Shape;97;p19"/>
          <p:cNvPicPr preferRelativeResize="0"/>
          <p:nvPr/>
        </p:nvPicPr>
        <p:blipFill rotWithShape="1">
          <a:blip r:embed="rId3">
            <a:alphaModFix/>
          </a:blip>
          <a:srcRect l="13518" t="17598" r="14419" b="9012"/>
          <a:stretch/>
        </p:blipFill>
        <p:spPr>
          <a:xfrm>
            <a:off x="311699" y="774575"/>
            <a:ext cx="7998111" cy="43689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9"/>
          <p:cNvSpPr txBox="1">
            <a:spLocks noGrp="1"/>
          </p:cNvSpPr>
          <p:nvPr>
            <p:ph type="body" idx="1"/>
          </p:nvPr>
        </p:nvSpPr>
        <p:spPr>
          <a:xfrm>
            <a:off x="0" y="1258051"/>
            <a:ext cx="2448910" cy="2252404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dirty="0"/>
              <a:t>At </a:t>
            </a:r>
            <a:r>
              <a:rPr lang="es-ES" dirty="0" err="1"/>
              <a:t>least</a:t>
            </a:r>
            <a:r>
              <a:rPr lang="es-ES" dirty="0"/>
              <a:t> 6 clases </a:t>
            </a:r>
            <a:r>
              <a:rPr lang="es-ES" dirty="0" err="1"/>
              <a:t>needed</a:t>
            </a:r>
            <a:endParaRPr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F302F06-C064-B544-87FF-5A332483B32E}"/>
              </a:ext>
            </a:extLst>
          </p:cNvPr>
          <p:cNvSpPr txBox="1"/>
          <p:nvPr/>
        </p:nvSpPr>
        <p:spPr>
          <a:xfrm>
            <a:off x="7316218" y="4214648"/>
            <a:ext cx="13404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Blueray/Netflix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But there is more … </a:t>
            </a:r>
            <a:endParaRPr dirty="0"/>
          </a:p>
        </p:txBody>
      </p:sp>
      <p:sp>
        <p:nvSpPr>
          <p:cNvPr id="103" name="Google Shape;103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3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-ES" dirty="0" err="1"/>
              <a:t>Movie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over</a:t>
            </a:r>
            <a:r>
              <a:rPr lang="es-ES" dirty="0"/>
              <a:t>	</a:t>
            </a:r>
            <a:endParaRPr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19F00231-5088-8B40-8D8C-C66F16D26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9711" y="1527721"/>
            <a:ext cx="4824577" cy="321638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490</Words>
  <Application>Microsoft Macintosh PowerPoint</Application>
  <PresentationFormat>Presentación en pantalla (16:9)</PresentationFormat>
  <Paragraphs>49</Paragraphs>
  <Slides>25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30" baseType="lpstr">
      <vt:lpstr>ヒラギノ角ゴ Pro W3</vt:lpstr>
      <vt:lpstr>Raleway</vt:lpstr>
      <vt:lpstr>Arial</vt:lpstr>
      <vt:lpstr>Source Sans Pro</vt:lpstr>
      <vt:lpstr>Plum</vt:lpstr>
      <vt:lpstr>Presentación de PowerPoint</vt:lpstr>
      <vt:lpstr>Facade Pattern</vt:lpstr>
      <vt:lpstr>The problema: Building your own Home Theater</vt:lpstr>
      <vt:lpstr>The problem: Building your own Home Theater</vt:lpstr>
      <vt:lpstr>The problem: Building your own Home Theater</vt:lpstr>
      <vt:lpstr>The problem: Building your own Home Theater</vt:lpstr>
      <vt:lpstr>The problem: Building your own Home Theater</vt:lpstr>
      <vt:lpstr>Tasks in terms of classes and the method calls needed to perform them.</vt:lpstr>
      <vt:lpstr>But there is more … </vt:lpstr>
      <vt:lpstr>Lights, Camera, Facade!</vt:lpstr>
      <vt:lpstr>Presentación de PowerPoint</vt:lpstr>
      <vt:lpstr>Presentación de PowerPoint</vt:lpstr>
      <vt:lpstr>Code. Available on BB</vt:lpstr>
      <vt:lpstr>Presentación de PowerPoint</vt:lpstr>
      <vt:lpstr>Presentación de PowerPoint</vt:lpstr>
      <vt:lpstr>Presentación de PowerPoint</vt:lpstr>
      <vt:lpstr>Presentación de PowerPoint</vt:lpstr>
      <vt:lpstr>Como funcióna Facade:</vt:lpstr>
      <vt:lpstr>Construccion Facade de cine en casa</vt:lpstr>
      <vt:lpstr>Presentación de PowerPoint</vt:lpstr>
      <vt:lpstr>Implementación de la interfaz simplificado</vt:lpstr>
      <vt:lpstr>Presentación de PowerPoint</vt:lpstr>
      <vt:lpstr>Ver una película(manera facil)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Microsoft Office User</cp:lastModifiedBy>
  <cp:revision>5</cp:revision>
  <dcterms:modified xsi:type="dcterms:W3CDTF">2019-10-21T18:08:02Z</dcterms:modified>
</cp:coreProperties>
</file>